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57" r:id="rId6"/>
    <p:sldId id="262" r:id="rId7"/>
    <p:sldId id="258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34A7-5736-F94D-982F-AFE06BE8937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AA56D-AB50-3546-A2A2-341055407FD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9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B6B18-A32F-4FD3-894C-6DB2D9406F9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57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AA56D-AB50-3546-A2A2-341055407FD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2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4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85C-7ADC-5044-9624-8E75118B25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49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85C-7ADC-5044-9624-8E75118B25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64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85C-7ADC-5044-9624-8E75118B25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6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85C-7ADC-5044-9624-8E75118B25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4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85C-7ADC-5044-9624-8E75118B25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3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85C-7ADC-5044-9624-8E75118B25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74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85C-7ADC-5044-9624-8E75118B25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51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85C-7ADC-5044-9624-8E75118B25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88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85C-7ADC-5044-9624-8E75118B25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2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F241C-1204-ED4A-83F2-B5DEB50C2F4D}" type="datetimeFigureOut">
              <a:rPr lang="it-IT" smtClean="0"/>
              <a:t>13/11/17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A385C-7ADC-5044-9624-8E75118B25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62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amiglia-2.jpg"/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96"/>
            <a:ext cx="9042400" cy="563352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3003"/>
            <a:ext cx="7772400" cy="1470025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chemeClr val="tx2"/>
                </a:solidFill>
              </a:rPr>
              <a:t>FAMIGLIE CHE CAMBIANO: RISORSE E BISOGNI ATTRAVERSO LE GENERAZIONI</a:t>
            </a:r>
            <a:br>
              <a:rPr lang="it-IT" sz="2800" b="1" dirty="0" smtClean="0">
                <a:solidFill>
                  <a:schemeClr val="tx2"/>
                </a:solidFill>
              </a:rPr>
            </a:br>
            <a:r>
              <a:rPr lang="it-IT" sz="2800" b="1" dirty="0" smtClean="0">
                <a:solidFill>
                  <a:schemeClr val="tx2"/>
                </a:solidFill>
              </a:rPr>
              <a:t>UNA RICERCA INTERVENTO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815192"/>
            <a:ext cx="5481999" cy="1019897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dirty="0" smtClean="0">
                <a:solidFill>
                  <a:schemeClr val="accent2"/>
                </a:solidFill>
              </a:rPr>
              <a:t>III incontro del comitato di garanzia della ricerca</a:t>
            </a:r>
          </a:p>
          <a:p>
            <a:r>
              <a:rPr lang="it-IT" sz="2800" b="1" dirty="0" smtClean="0">
                <a:solidFill>
                  <a:schemeClr val="accent2"/>
                </a:solidFill>
              </a:rPr>
              <a:t>16 ottobre 2017</a:t>
            </a:r>
            <a:endParaRPr lang="it-IT" sz="2800" b="1" dirty="0">
              <a:solidFill>
                <a:schemeClr val="accent2"/>
              </a:solidFill>
            </a:endParaRPr>
          </a:p>
        </p:txBody>
      </p:sp>
      <p:pic>
        <p:nvPicPr>
          <p:cNvPr id="5" name="Immagine 4" descr="LOGO OSSERVATORIO SCIFOPSI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63" y="5394604"/>
            <a:ext cx="3884924" cy="13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2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Quanto si conoscono i Servizi</a:t>
            </a:r>
            <a:endParaRPr lang="it-IT" dirty="0"/>
          </a:p>
        </p:txBody>
      </p:sp>
      <p:pic>
        <p:nvPicPr>
          <p:cNvPr id="5" name="Immagine 4" descr="Schermata 2017-10-15 alle 11.5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7200" y="389819"/>
            <a:ext cx="611868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Questionari alle famiglie nell’indagine di sfondo</a:t>
            </a:r>
            <a:endParaRPr lang="it-IT" sz="2400" dirty="0"/>
          </a:p>
        </p:txBody>
      </p:sp>
      <p:pic>
        <p:nvPicPr>
          <p:cNvPr id="6" name="Immagine 5" descr="famigli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60" y="5945056"/>
            <a:ext cx="1890332" cy="9129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8307" y="5588353"/>
            <a:ext cx="72019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Esiste un grande problema da risolvere di comunicazione alla cittadinanza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47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ete_tra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4" name="Immagine 3" descr="famigli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57" y="5822090"/>
            <a:ext cx="2144943" cy="103591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857"/>
            <a:ext cx="9144000" cy="889529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La rete dei servizi nell’indagine in profondità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93412"/>
            <a:ext cx="9144000" cy="58645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Criticità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b="1" dirty="0" smtClean="0">
                <a:solidFill>
                  <a:srgbClr val="FF0000"/>
                </a:solidFill>
              </a:rPr>
              <a:t>ingoli servizi e rete dei servizi disponibili poco conosciuta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Anche se i servizi si conoscono, non si comprendono e non si sanno utilizzare (ad esempio famiglie stranieri)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Insufficiente investimento nella prevenzione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Insufficienti risorse umane (professionisti, operatori, orientatori)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Timore di ricorrere ai Servizi Sociali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Insufficienti forme di accessibilità e gratuità per tutti ai servizi ed eccesso di burocrazia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Tempi dilatati ed non adattati alle persone che lavorano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Cultura del silenzio e della paura di esporsi da parte delle famiglie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Verso dove puntare?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Comunicare la rete e la sua logica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Consulenze professionali  a portata delle famiglie: Supporto Psicologico, Mediazione familiare, Terapia familiare, gestione delle emozioni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Slegare Centro delle famiglie da dimensione assistenziale-sanitaria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Educazione alla genitorialità dai nidi alla scuola dell’infanzia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Promuovere l’auto-mutuo aiuto come spazio di costruzione della solidarietà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Promuovere spazi sociali di incontro e azione congiunta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Baby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sitting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accessibile alle famiglie, anche condiviso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Da rafforza Extra-scuola, spazi di aggregazione e luoghi della creatività per le generazioni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Stringere alleanze più forti tra Scuola, Sport e Servizi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La scuola come spazio di orientamento per i giovani e le famiglie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Da coltivare punti di ascolto poli-funzionali decentrati. Sentinelle e sensori sociali nei quartieri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601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ediatra-mamma-bambino.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70" y="2530456"/>
            <a:ext cx="3835630" cy="287672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I Servizi più conosciuti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6322" y="1813972"/>
            <a:ext cx="5507146" cy="4525963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Pediatra (75.8)</a:t>
            </a:r>
          </a:p>
          <a:p>
            <a:r>
              <a:rPr lang="it-IT" dirty="0" smtClean="0"/>
              <a:t>Consultorio ASL (69.5)</a:t>
            </a:r>
          </a:p>
          <a:p>
            <a:r>
              <a:rPr lang="it-IT" dirty="0" smtClean="0"/>
              <a:t>Medico di medicina generale (63) </a:t>
            </a:r>
          </a:p>
          <a:p>
            <a:r>
              <a:rPr lang="it-IT" dirty="0" smtClean="0"/>
              <a:t>Assistenza domiciliare sociale e sanitaria (59.9 e 57.8)</a:t>
            </a:r>
          </a:p>
          <a:p>
            <a:r>
              <a:rPr lang="it-IT" dirty="0" smtClean="0"/>
              <a:t>Servizi Sociali (53.9)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800000"/>
                </a:solidFill>
              </a:rPr>
              <a:t>Tutti gli altri servizi sono conosciuti da meno di un cittadino su due</a:t>
            </a:r>
            <a:endParaRPr lang="it-IT" dirty="0">
              <a:solidFill>
                <a:srgbClr val="800000"/>
              </a:solidFill>
            </a:endParaRPr>
          </a:p>
        </p:txBody>
      </p:sp>
      <p:pic>
        <p:nvPicPr>
          <p:cNvPr id="4" name="Immagine 3" descr="famigli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57" y="5822090"/>
            <a:ext cx="2144943" cy="10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I servizi considerati più necessari dalle famiglie intervistate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0291" y="1776248"/>
            <a:ext cx="6558753" cy="4525963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Educazione alla genitorialità in tutte le fasi della vita del bambino/a (64.1)</a:t>
            </a:r>
          </a:p>
          <a:p>
            <a:r>
              <a:rPr lang="it-IT" dirty="0" smtClean="0"/>
              <a:t>Consulenza e supporto di fronte a problemi economici e del lavoro (61)</a:t>
            </a:r>
          </a:p>
          <a:p>
            <a:r>
              <a:rPr lang="it-IT" dirty="0" smtClean="0"/>
              <a:t>Supporto psicologico ai minori ed adulti (56 e 53)</a:t>
            </a:r>
          </a:p>
          <a:p>
            <a:r>
              <a:rPr lang="it-IT" dirty="0" smtClean="0"/>
              <a:t>Più posti al nido e per l’infanzia (55.4)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Ma anche:</a:t>
            </a:r>
          </a:p>
          <a:p>
            <a:pPr marL="0" indent="0">
              <a:buNone/>
            </a:pPr>
            <a:r>
              <a:rPr lang="it-IT" dirty="0" smtClean="0"/>
              <a:t>Reti di mutuo aiuto, supporto nella cura degli anziani, spazi per incontro e stare insieme, formazione genitoriale di fronte a rischi di dipendenze e uso nuove tecnologie</a:t>
            </a:r>
            <a:r>
              <a:rPr lang="mr-IN" dirty="0" smtClean="0"/>
              <a:t>…</a:t>
            </a:r>
            <a:endParaRPr lang="it-IT" dirty="0"/>
          </a:p>
        </p:txBody>
      </p:sp>
      <p:pic>
        <p:nvPicPr>
          <p:cNvPr id="4" name="Immagine 3" descr="importan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3" y="3442394"/>
            <a:ext cx="1755337" cy="14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6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4398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 smtClean="0"/>
              <a:t>Come coinvolgere ed informare. </a:t>
            </a:r>
            <a:br>
              <a:rPr lang="it-IT" dirty="0" smtClean="0"/>
            </a:br>
            <a:r>
              <a:rPr lang="it-IT" dirty="0" smtClean="0"/>
              <a:t>Che cosa ci dicono i cittadini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47118" y="4715563"/>
            <a:ext cx="5302990" cy="1631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GLI STRUMENTI DI COMUNICAZIONE PIU’ EFFICACI</a:t>
            </a:r>
          </a:p>
          <a:p>
            <a:r>
              <a:rPr lang="it-IT" sz="2000" dirty="0" smtClean="0"/>
              <a:t>Social </a:t>
            </a:r>
            <a:r>
              <a:rPr lang="it-IT" sz="2000" dirty="0"/>
              <a:t>media (</a:t>
            </a:r>
            <a:r>
              <a:rPr lang="it-IT" sz="2000" dirty="0" smtClean="0"/>
              <a:t>76)</a:t>
            </a:r>
            <a:endParaRPr lang="it-IT" sz="2000" dirty="0"/>
          </a:p>
          <a:p>
            <a:r>
              <a:rPr lang="it-IT" sz="2000" dirty="0"/>
              <a:t>Giornali e stampa (52.4 </a:t>
            </a:r>
            <a:r>
              <a:rPr lang="it-IT" sz="2000" dirty="0" smtClean="0"/>
              <a:t>)</a:t>
            </a:r>
            <a:endParaRPr lang="it-IT" sz="2000" dirty="0"/>
          </a:p>
          <a:p>
            <a:r>
              <a:rPr lang="it-IT" sz="2000" dirty="0"/>
              <a:t>Medico di famiglia (</a:t>
            </a:r>
            <a:r>
              <a:rPr lang="it-IT" sz="2000" dirty="0" smtClean="0"/>
              <a:t>47.6)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8015" y="1643985"/>
            <a:ext cx="4350393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GLI SPAZI DI SUPPORTO PIU’ RICHIESTI</a:t>
            </a:r>
          </a:p>
          <a:p>
            <a:r>
              <a:rPr lang="it-IT" sz="2000" dirty="0" smtClean="0"/>
              <a:t>Consulenze </a:t>
            </a:r>
            <a:r>
              <a:rPr lang="it-IT" sz="2000" dirty="0"/>
              <a:t>di professionisti </a:t>
            </a:r>
            <a:r>
              <a:rPr lang="it-IT" sz="2000" dirty="0" smtClean="0"/>
              <a:t>44.3</a:t>
            </a:r>
            <a:endParaRPr lang="it-IT" sz="2000" dirty="0"/>
          </a:p>
          <a:p>
            <a:r>
              <a:rPr lang="it-IT" sz="2000" dirty="0"/>
              <a:t>Sportello </a:t>
            </a:r>
            <a:r>
              <a:rPr lang="it-IT" sz="2000" dirty="0" smtClean="0"/>
              <a:t>38.7</a:t>
            </a:r>
            <a:endParaRPr lang="it-IT" sz="2000" dirty="0"/>
          </a:p>
          <a:p>
            <a:r>
              <a:rPr lang="it-IT" sz="2000" dirty="0"/>
              <a:t>Piattaforma web </a:t>
            </a:r>
            <a:r>
              <a:rPr lang="it-IT" sz="2000" dirty="0" smtClean="0"/>
              <a:t>31.2</a:t>
            </a:r>
            <a:endParaRPr lang="it-IT" sz="2000" dirty="0"/>
          </a:p>
          <a:p>
            <a:r>
              <a:rPr lang="it-IT" sz="2000" dirty="0"/>
              <a:t>Numero verde </a:t>
            </a:r>
            <a:r>
              <a:rPr lang="it-IT" sz="2000" dirty="0" smtClean="0"/>
              <a:t>30.5</a:t>
            </a:r>
            <a:endParaRPr lang="it-IT" sz="2000" dirty="0"/>
          </a:p>
          <a:p>
            <a:r>
              <a:rPr lang="it-IT" sz="2000" dirty="0"/>
              <a:t>Visite alle scuole </a:t>
            </a:r>
            <a:r>
              <a:rPr lang="it-IT" sz="2000" dirty="0" smtClean="0"/>
              <a:t>29.4</a:t>
            </a:r>
            <a:endParaRPr lang="it-IT" sz="2000" dirty="0"/>
          </a:p>
        </p:txBody>
      </p:sp>
      <p:pic>
        <p:nvPicPr>
          <p:cNvPr id="3" name="Immagine 2" descr="consulenz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08" y="1643985"/>
            <a:ext cx="4711700" cy="1938992"/>
          </a:xfrm>
          <a:prstGeom prst="rect">
            <a:avLst/>
          </a:prstGeom>
        </p:spPr>
      </p:pic>
      <p:pic>
        <p:nvPicPr>
          <p:cNvPr id="4" name="Immagine 3" descr="we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114"/>
            <a:ext cx="3847118" cy="1712367"/>
          </a:xfrm>
          <a:prstGeom prst="rect">
            <a:avLst/>
          </a:prstGeom>
        </p:spPr>
      </p:pic>
      <p:pic>
        <p:nvPicPr>
          <p:cNvPr id="9" name="Immagine 8" descr="famiglia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16" y="3679653"/>
            <a:ext cx="2144943" cy="10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1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s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9" y="1417638"/>
            <a:ext cx="3595991" cy="449498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PROSSIMI PASSI?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836198" cy="49638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Costruire un “</a:t>
            </a:r>
            <a:r>
              <a:rPr lang="it-IT" i="1" dirty="0" err="1" smtClean="0"/>
              <a:t>think</a:t>
            </a:r>
            <a:r>
              <a:rPr lang="it-IT" i="1" dirty="0" smtClean="0"/>
              <a:t> tank</a:t>
            </a:r>
            <a:r>
              <a:rPr lang="it-IT" dirty="0" smtClean="0"/>
              <a:t>” per progettare un Centro di Servizi alle famiglie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Costruire, o valorizzare, una piattaforma web per informare i cittadini e permettere loro di comunicare con la rete dei Servizi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Entrare in rete con altre esperienze simili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 smtClean="0"/>
              <a:t>Fund and </a:t>
            </a:r>
            <a:r>
              <a:rPr lang="it-IT" i="1" dirty="0" err="1" smtClean="0"/>
              <a:t>people</a:t>
            </a:r>
            <a:r>
              <a:rPr lang="it-IT" i="1" dirty="0" smtClean="0"/>
              <a:t> </a:t>
            </a:r>
            <a:r>
              <a:rPr lang="it-IT" i="1" dirty="0" err="1" smtClean="0"/>
              <a:t>raising</a:t>
            </a:r>
            <a:endParaRPr lang="it-IT" i="1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famigli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35" y="5822090"/>
            <a:ext cx="2144943" cy="10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go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96" y="2290058"/>
            <a:ext cx="3791721" cy="2078558"/>
          </a:xfrm>
          <a:prstGeom prst="rect">
            <a:avLst/>
          </a:prstGeom>
        </p:spPr>
      </p:pic>
      <p:pic>
        <p:nvPicPr>
          <p:cNvPr id="4" name="Immagine 3" descr="famigli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57" y="5822090"/>
            <a:ext cx="2144943" cy="103591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C0504D"/>
                </a:solidFill>
              </a:rPr>
              <a:t>Obiettivi dell’incontro di oggi</a:t>
            </a:r>
            <a:endParaRPr lang="it-IT" dirty="0">
              <a:solidFill>
                <a:srgbClr val="C0504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81" y="1417638"/>
            <a:ext cx="5771187" cy="523444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Condividere il percorso metodologico applicato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Presentare i risultati preliminari dell’indagine 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Raccogliere il </a:t>
            </a:r>
            <a:r>
              <a:rPr lang="it-IT" i="1" dirty="0" err="1" smtClean="0">
                <a:solidFill>
                  <a:schemeClr val="accent6">
                    <a:lumMod val="50000"/>
                  </a:schemeClr>
                </a:solidFill>
              </a:rPr>
              <a:t>feed</a:t>
            </a:r>
            <a:r>
              <a:rPr lang="it-IT" i="1" dirty="0" smtClean="0">
                <a:solidFill>
                  <a:schemeClr val="accent6">
                    <a:lumMod val="50000"/>
                  </a:schemeClr>
                </a:solidFill>
              </a:rPr>
              <a:t> back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del comitato ed i suggerimenti per ulteriori approfondimenti sui servizi da creare e rafforzar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Decidere insieme le ultimi azioni della ricerca e la restituzione alla cittadinanza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5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344E6D"/>
                </a:solidFill>
              </a:rPr>
              <a:t>LA METODOLOGIA DI RICERCA E GLI STRUMENTI UTILIZZATI</a:t>
            </a:r>
            <a:endParaRPr lang="it-IT" dirty="0">
              <a:solidFill>
                <a:srgbClr val="344E6D"/>
              </a:solidFill>
            </a:endParaRPr>
          </a:p>
        </p:txBody>
      </p:sp>
      <p:pic>
        <p:nvPicPr>
          <p:cNvPr id="3" name="Immagine 2" descr="famigli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01" y="3722756"/>
            <a:ext cx="6101239" cy="29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522"/>
          </a:xfrm>
        </p:spPr>
        <p:txBody>
          <a:bodyPr/>
          <a:lstStyle/>
          <a:p>
            <a:r>
              <a:rPr lang="it-IT" dirty="0" smtClean="0">
                <a:solidFill>
                  <a:srgbClr val="344E6D"/>
                </a:solidFill>
              </a:rPr>
              <a:t>Metodologia di ricerca adottata</a:t>
            </a:r>
            <a:endParaRPr lang="it-IT" dirty="0">
              <a:solidFill>
                <a:srgbClr val="344E6D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008479"/>
              </p:ext>
            </p:extLst>
          </p:nvPr>
        </p:nvGraphicFramePr>
        <p:xfrm>
          <a:off x="67481" y="1119160"/>
          <a:ext cx="9076518" cy="573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8259"/>
                <a:gridCol w="4538259"/>
              </a:tblGrid>
              <a:tr h="606194">
                <a:tc gridSpan="2"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rgbClr val="FF0000"/>
                          </a:solidFill>
                        </a:rPr>
                        <a:t>FORMAZIONE-RICERCA –INTERVENTO</a:t>
                      </a:r>
                      <a:endParaRPr lang="it-IT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32646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Ricerca </a:t>
                      </a:r>
                    </a:p>
                    <a:p>
                      <a:pPr marL="0" indent="0">
                        <a:buNone/>
                      </a:pPr>
                      <a:endParaRPr lang="it-IT" sz="2000" dirty="0" smtClean="0"/>
                    </a:p>
                    <a:p>
                      <a:pPr marL="0" indent="0">
                        <a:buNone/>
                      </a:pPr>
                      <a:r>
                        <a:rPr lang="it-IT" sz="2000" dirty="0" smtClean="0"/>
                        <a:t>Ricerca</a:t>
                      </a:r>
                      <a:r>
                        <a:rPr lang="it-IT" sz="2000" baseline="0" dirty="0" smtClean="0"/>
                        <a:t> q</a:t>
                      </a:r>
                      <a:r>
                        <a:rPr lang="it-IT" sz="2000" dirty="0" smtClean="0"/>
                        <a:t>ualitativa che promuove una visione globale di tipo olistico sul comportamento umano (Corbetta 1999; </a:t>
                      </a:r>
                      <a:r>
                        <a:rPr lang="it-IT" sz="2000" dirty="0" err="1" smtClean="0"/>
                        <a:t>Silverman</a:t>
                      </a:r>
                      <a:r>
                        <a:rPr lang="it-IT" sz="2000" baseline="0" dirty="0" smtClean="0"/>
                        <a:t> 2000</a:t>
                      </a:r>
                      <a:r>
                        <a:rPr lang="it-IT" sz="2000" dirty="0" smtClean="0"/>
                        <a:t>)</a:t>
                      </a:r>
                    </a:p>
                    <a:p>
                      <a:pPr marL="0" indent="0">
                        <a:buNone/>
                      </a:pPr>
                      <a:endParaRPr lang="it-IT" sz="2000" dirty="0" smtClean="0"/>
                    </a:p>
                    <a:p>
                      <a:pPr marL="0" indent="0">
                        <a:buNone/>
                      </a:pPr>
                      <a:r>
                        <a:rPr lang="it-IT" sz="2000" dirty="0" smtClean="0"/>
                        <a:t>Ricerca partecipativa; Ricerca collaborativa (</a:t>
                      </a:r>
                      <a:r>
                        <a:rPr lang="it-IT" sz="2000" dirty="0" err="1" smtClean="0"/>
                        <a:t>Peirce</a:t>
                      </a:r>
                      <a:r>
                        <a:rPr lang="it-IT" sz="2000" dirty="0" smtClean="0"/>
                        <a:t>, 1931; </a:t>
                      </a:r>
                      <a:r>
                        <a:rPr lang="it-IT" sz="2000" dirty="0" err="1" smtClean="0"/>
                        <a:t>Rogoff</a:t>
                      </a:r>
                      <a:r>
                        <a:rPr lang="it-IT" sz="2000" dirty="0" smtClean="0"/>
                        <a:t> 1998; </a:t>
                      </a:r>
                      <a:r>
                        <a:rPr lang="it-IT" sz="2000" dirty="0" err="1" smtClean="0"/>
                        <a:t>Lipmann</a:t>
                      </a:r>
                      <a:r>
                        <a:rPr lang="it-IT" sz="2000" dirty="0" smtClean="0"/>
                        <a:t> 2003;</a:t>
                      </a:r>
                      <a:r>
                        <a:rPr lang="it-IT" sz="2000" baseline="0" dirty="0" smtClean="0"/>
                        <a:t> </a:t>
                      </a:r>
                      <a:r>
                        <a:rPr lang="en-US" sz="2000" dirty="0" smtClean="0"/>
                        <a:t>Fielding &amp; Bragg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2003;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it-IT" sz="2000" baseline="0" dirty="0" smtClean="0"/>
                        <a:t>Hall &amp; Hall 2000; </a:t>
                      </a:r>
                      <a:r>
                        <a:rPr lang="it-IT" sz="2000" dirty="0" err="1" smtClean="0"/>
                        <a:t>Desgagné</a:t>
                      </a:r>
                      <a:r>
                        <a:rPr lang="it-IT" sz="2000" dirty="0" smtClean="0"/>
                        <a:t> &amp; </a:t>
                      </a:r>
                      <a:r>
                        <a:rPr lang="it-IT" sz="2000" dirty="0" err="1" smtClean="0"/>
                        <a:t>Larouche</a:t>
                      </a:r>
                      <a:r>
                        <a:rPr lang="it-IT" sz="2000" dirty="0" smtClean="0"/>
                        <a:t> 2010)</a:t>
                      </a:r>
                    </a:p>
                    <a:p>
                      <a:pPr algn="ctr"/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Intervento </a:t>
                      </a:r>
                    </a:p>
                    <a:p>
                      <a:pPr marL="0" indent="0">
                        <a:buNone/>
                      </a:pPr>
                      <a:endParaRPr lang="it-IT" sz="2000" dirty="0" smtClean="0"/>
                    </a:p>
                    <a:p>
                      <a:pPr marL="0" indent="0">
                        <a:buNone/>
                      </a:pPr>
                      <a:r>
                        <a:rPr lang="it-IT" sz="2000" i="1" dirty="0" smtClean="0"/>
                        <a:t>Action Learning </a:t>
                      </a:r>
                      <a:r>
                        <a:rPr lang="it-IT" sz="2000" dirty="0" smtClean="0"/>
                        <a:t>(</a:t>
                      </a:r>
                      <a:r>
                        <a:rPr lang="it-IT" sz="2000" dirty="0" err="1" smtClean="0"/>
                        <a:t>Revans</a:t>
                      </a:r>
                      <a:r>
                        <a:rPr lang="it-IT" sz="2000" dirty="0" smtClean="0"/>
                        <a:t>: 1982; </a:t>
                      </a:r>
                      <a:r>
                        <a:rPr lang="it-IT" sz="2000" dirty="0" err="1" smtClean="0"/>
                        <a:t>Argyris</a:t>
                      </a:r>
                      <a:r>
                        <a:rPr lang="it-IT" sz="2000" baseline="0" dirty="0" smtClean="0"/>
                        <a:t> </a:t>
                      </a:r>
                      <a:r>
                        <a:rPr lang="it-IT" sz="2000" dirty="0" smtClean="0"/>
                        <a:t>1995; Leonard and </a:t>
                      </a:r>
                      <a:r>
                        <a:rPr lang="it-IT" sz="2000" dirty="0" err="1" smtClean="0"/>
                        <a:t>Marquardt</a:t>
                      </a:r>
                      <a:r>
                        <a:rPr lang="it-IT" sz="2000" dirty="0" smtClean="0"/>
                        <a:t>: 2010) </a:t>
                      </a:r>
                    </a:p>
                    <a:p>
                      <a:pPr marL="0" indent="0">
                        <a:buNone/>
                      </a:pPr>
                      <a:endParaRPr lang="it-IT" sz="2000" dirty="0" smtClean="0"/>
                    </a:p>
                    <a:p>
                      <a:pPr marL="0" indent="0">
                        <a:buNone/>
                      </a:pPr>
                      <a:r>
                        <a:rPr lang="it-IT" sz="2000" i="1" dirty="0" smtClean="0"/>
                        <a:t>Learning </a:t>
                      </a:r>
                      <a:r>
                        <a:rPr lang="it-IT" sz="2000" i="1" dirty="0" err="1" smtClean="0"/>
                        <a:t>Organizations</a:t>
                      </a:r>
                      <a:r>
                        <a:rPr lang="it-IT" sz="2000" i="1" baseline="0" dirty="0" smtClean="0"/>
                        <a:t> </a:t>
                      </a:r>
                      <a:r>
                        <a:rPr lang="it-IT" sz="2000" baseline="0" dirty="0" smtClean="0"/>
                        <a:t>(</a:t>
                      </a:r>
                      <a:r>
                        <a:rPr lang="it-IT" sz="2000" baseline="0" dirty="0" err="1" smtClean="0"/>
                        <a:t>Senge</a:t>
                      </a:r>
                      <a:r>
                        <a:rPr lang="it-IT" sz="2000" baseline="0" dirty="0" smtClean="0"/>
                        <a:t> 1990, 1999)</a:t>
                      </a:r>
                    </a:p>
                    <a:p>
                      <a:pPr marL="0" indent="0">
                        <a:buNone/>
                      </a:pPr>
                      <a:endParaRPr lang="it-IT" sz="2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i="1" dirty="0" err="1" smtClean="0"/>
                        <a:t>Reflective</a:t>
                      </a:r>
                      <a:r>
                        <a:rPr lang="it-IT" sz="2000" i="1" dirty="0" smtClean="0"/>
                        <a:t> learning </a:t>
                      </a:r>
                      <a:r>
                        <a:rPr lang="it-IT" sz="2000" dirty="0" smtClean="0"/>
                        <a:t>(</a:t>
                      </a:r>
                      <a:r>
                        <a:rPr lang="it-IT" sz="2000" dirty="0" err="1" smtClean="0"/>
                        <a:t>Sch</a:t>
                      </a:r>
                      <a:r>
                        <a:rPr lang="it-IT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</a:t>
                      </a:r>
                      <a:r>
                        <a:rPr lang="it-IT" sz="2000" dirty="0" err="1" smtClean="0"/>
                        <a:t>n</a:t>
                      </a:r>
                      <a:r>
                        <a:rPr lang="it-IT" sz="2000" dirty="0" smtClean="0"/>
                        <a:t>: 1983, 1987; </a:t>
                      </a:r>
                      <a:r>
                        <a:rPr lang="it-IT" sz="2000" dirty="0" err="1" smtClean="0"/>
                        <a:t>Sch</a:t>
                      </a:r>
                      <a:r>
                        <a:rPr lang="it-IT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</a:t>
                      </a:r>
                      <a:r>
                        <a:rPr lang="it-IT" sz="2000" dirty="0" err="1" smtClean="0"/>
                        <a:t>n</a:t>
                      </a:r>
                      <a:r>
                        <a:rPr lang="it-IT" sz="2000" dirty="0" smtClean="0"/>
                        <a:t> &amp; </a:t>
                      </a:r>
                      <a:r>
                        <a:rPr lang="it-IT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Argyris</a:t>
                      </a:r>
                      <a:r>
                        <a:rPr lang="it-IT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1996; </a:t>
                      </a:r>
                      <a:r>
                        <a:rPr lang="it-IT" sz="2000" dirty="0" smtClean="0"/>
                        <a:t>Fabbri: 2017).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i="1" dirty="0" err="1" smtClean="0"/>
                        <a:t>Evidence</a:t>
                      </a:r>
                      <a:r>
                        <a:rPr lang="it-IT" sz="2000" i="1" dirty="0" smtClean="0"/>
                        <a:t> </a:t>
                      </a:r>
                      <a:r>
                        <a:rPr lang="it-IT" sz="2000" i="1" dirty="0" err="1" smtClean="0"/>
                        <a:t>based</a:t>
                      </a:r>
                      <a:r>
                        <a:rPr lang="it-IT" sz="2000" i="1" dirty="0" smtClean="0"/>
                        <a:t> </a:t>
                      </a:r>
                      <a:r>
                        <a:rPr lang="it-IT" sz="2000" i="1" dirty="0" err="1" smtClean="0"/>
                        <a:t>education</a:t>
                      </a:r>
                      <a:r>
                        <a:rPr lang="it-IT" sz="2000" i="1" dirty="0" smtClean="0"/>
                        <a:t> </a:t>
                      </a:r>
                      <a:r>
                        <a:rPr lang="it-IT" sz="2000" dirty="0" smtClean="0"/>
                        <a:t>(</a:t>
                      </a:r>
                      <a:r>
                        <a:rPr lang="it-IT" sz="2000" dirty="0" err="1" smtClean="0"/>
                        <a:t>Calvani</a:t>
                      </a:r>
                      <a:r>
                        <a:rPr lang="it-IT" sz="2000" baseline="0" dirty="0" smtClean="0"/>
                        <a:t> 2012; </a:t>
                      </a:r>
                      <a:r>
                        <a:rPr lang="it-IT" sz="2000" dirty="0" err="1" smtClean="0"/>
                        <a:t>Vivanet</a:t>
                      </a:r>
                      <a:r>
                        <a:rPr lang="it-IT" sz="2000" baseline="0" dirty="0" smtClean="0"/>
                        <a:t> 2014)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aseline="0" dirty="0" smtClean="0"/>
                        <a:t>Embedded learning (</a:t>
                      </a:r>
                      <a:r>
                        <a:rPr lang="it-IT" sz="2000" baseline="0" dirty="0" err="1" smtClean="0"/>
                        <a:t>Federighi</a:t>
                      </a:r>
                      <a:r>
                        <a:rPr lang="it-IT" sz="2000" baseline="0" dirty="0" smtClean="0"/>
                        <a:t> 2013)</a:t>
                      </a:r>
                      <a:endParaRPr lang="it-IT" sz="2000" dirty="0" smtClean="0"/>
                    </a:p>
                    <a:p>
                      <a:pPr algn="ctr"/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cxnSp>
        <p:nvCxnSpPr>
          <p:cNvPr id="5" name="Connettore 2 4"/>
          <p:cNvCxnSpPr/>
          <p:nvPr/>
        </p:nvCxnSpPr>
        <p:spPr>
          <a:xfrm>
            <a:off x="2347991" y="4401519"/>
            <a:ext cx="441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ccia bidirezionale orizzontale 5"/>
          <p:cNvSpPr/>
          <p:nvPr/>
        </p:nvSpPr>
        <p:spPr>
          <a:xfrm>
            <a:off x="3659538" y="2104526"/>
            <a:ext cx="1824925" cy="123986"/>
          </a:xfrm>
          <a:prstGeom prst="leftRightArrow">
            <a:avLst/>
          </a:prstGeom>
          <a:solidFill>
            <a:srgbClr val="AD8F6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7" name="Immagine 6" descr="famigli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3767"/>
            <a:ext cx="2144943" cy="10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Le tecniche quanti-qualitative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Indagine di sfondo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" y="1600200"/>
            <a:ext cx="4648200" cy="5257800"/>
          </a:xfrm>
        </p:spPr>
        <p:txBody>
          <a:bodyPr>
            <a:noAutofit/>
          </a:bodyPr>
          <a:lstStyle/>
          <a:p>
            <a:pPr algn="just"/>
            <a:r>
              <a:rPr lang="it-IT" sz="2000" dirty="0" smtClean="0"/>
              <a:t>Analisi della letteratura disponibile con approccio inter-disciplinare</a:t>
            </a:r>
          </a:p>
          <a:p>
            <a:pPr algn="just"/>
            <a:r>
              <a:rPr lang="it-IT" sz="2000" dirty="0" smtClean="0"/>
              <a:t>Analisi dei dati statistici secondari (ISTAT, Anagrafe, MIUR, Giustizia, etc.)</a:t>
            </a:r>
          </a:p>
          <a:p>
            <a:pPr algn="just"/>
            <a:r>
              <a:rPr lang="it-IT" sz="2000" dirty="0" smtClean="0"/>
              <a:t>307 questionari alle famiglie con il coinvolgimento di 15 studenti del Liceo Classico Costa e ITC Fossati in modalità alternanza scuola lavoro</a:t>
            </a:r>
          </a:p>
          <a:p>
            <a:pPr algn="just"/>
            <a:r>
              <a:rPr lang="it-IT" sz="2000" dirty="0" smtClean="0"/>
              <a:t>207 questionari agli operatori della Rete dei Servizi</a:t>
            </a:r>
          </a:p>
          <a:p>
            <a:pPr algn="just"/>
            <a:r>
              <a:rPr lang="it-IT" sz="2000" dirty="0" smtClean="0"/>
              <a:t>Indagine </a:t>
            </a:r>
            <a:r>
              <a:rPr lang="it-IT" sz="2000" dirty="0" err="1" smtClean="0"/>
              <a:t>Delphi</a:t>
            </a:r>
            <a:r>
              <a:rPr lang="it-IT" sz="2000" dirty="0"/>
              <a:t> </a:t>
            </a:r>
            <a:r>
              <a:rPr lang="it-IT" sz="2000" dirty="0" smtClean="0"/>
              <a:t>con 12 esperti </a:t>
            </a:r>
          </a:p>
          <a:p>
            <a:pPr algn="just"/>
            <a:r>
              <a:rPr lang="it-IT" sz="2000" i="1" dirty="0" err="1" smtClean="0"/>
              <a:t>Worldcafe</a:t>
            </a:r>
            <a:r>
              <a:rPr lang="it-IT" sz="2000" dirty="0" smtClean="0"/>
              <a:t> sul tema della solidarietà tra le generazioni e le nuove famiglie in collaborazione con ANTEAS e Istituto Professionale Chiodo Einaudi (circa 120 partecipanti)</a:t>
            </a:r>
            <a:endParaRPr lang="it-IT" sz="2000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928769" y="1751099"/>
            <a:ext cx="4048633" cy="389500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La domanda di ricerca:</a:t>
            </a:r>
          </a:p>
          <a:p>
            <a:pPr marL="0" indent="0">
              <a:buNone/>
            </a:pP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Come sono cambiate le famiglie nel nostro territorio?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Di quali bisogni e risorse sono portatrici?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magine 4" descr="famigli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49" y="5822090"/>
            <a:ext cx="2144943" cy="10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0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Le tecniche quanti-qualitative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Fase di verifica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5734" y="1600200"/>
            <a:ext cx="4370066" cy="4825540"/>
          </a:xfrm>
        </p:spPr>
        <p:txBody>
          <a:bodyPr>
            <a:normAutofit fontScale="85000" lnSpcReduction="10000"/>
          </a:bodyPr>
          <a:lstStyle/>
          <a:p>
            <a:r>
              <a:rPr lang="it-IT" sz="2600" dirty="0" smtClean="0"/>
              <a:t>Elaborazione ed adattamento di un modello di analisi sulle famiglie (Mazzoli 2009)</a:t>
            </a:r>
          </a:p>
          <a:p>
            <a:r>
              <a:rPr lang="it-IT" sz="2600" dirty="0"/>
              <a:t>S</a:t>
            </a:r>
            <a:r>
              <a:rPr lang="it-IT" sz="2600" dirty="0" smtClean="0"/>
              <a:t>omministrazione di 300 questionari (ancora </a:t>
            </a:r>
            <a:r>
              <a:rPr lang="it-IT" sz="2600" smtClean="0"/>
              <a:t>in corso)</a:t>
            </a:r>
            <a:endParaRPr lang="it-IT" sz="2600" dirty="0" smtClean="0"/>
          </a:p>
          <a:p>
            <a:r>
              <a:rPr lang="it-IT" sz="2600" dirty="0" smtClean="0"/>
              <a:t>Realizzazione di 2 </a:t>
            </a:r>
            <a:r>
              <a:rPr lang="it-IT" sz="2600" i="1" dirty="0" smtClean="0"/>
              <a:t>focus </a:t>
            </a:r>
            <a:r>
              <a:rPr lang="it-IT" sz="2600" i="1" dirty="0" err="1" smtClean="0"/>
              <a:t>group</a:t>
            </a:r>
            <a:r>
              <a:rPr lang="it-IT" sz="2600" i="1" dirty="0" smtClean="0"/>
              <a:t> </a:t>
            </a:r>
            <a:r>
              <a:rPr lang="it-IT" sz="2600" dirty="0" smtClean="0"/>
              <a:t>con la partecipazione di 17 organizzazioni del Terzo Settore</a:t>
            </a:r>
          </a:p>
          <a:p>
            <a:endParaRPr lang="it-IT" sz="2600" dirty="0" smtClean="0"/>
          </a:p>
          <a:p>
            <a:pPr marL="0" indent="0">
              <a:buNone/>
            </a:pPr>
            <a:r>
              <a:rPr lang="it-IT" sz="2600" dirty="0" smtClean="0"/>
              <a:t>Da concludere:</a:t>
            </a:r>
          </a:p>
          <a:p>
            <a:r>
              <a:rPr lang="it-IT" sz="2600" dirty="0" smtClean="0"/>
              <a:t>Interviste semi-strutturate a testimoni privilegiati</a:t>
            </a:r>
          </a:p>
          <a:p>
            <a:r>
              <a:rPr lang="it-IT" sz="2600" dirty="0" smtClean="0"/>
              <a:t>Visita a tre centri per le famiglie 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41715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 smtClean="0"/>
              <a:t>La domanda di ricerca: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Quali servizi per le famiglie sono conosciuti?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Quali sarebbe necessario costruire e sperimentare?</a:t>
            </a:r>
            <a:endParaRPr lang="it-IT" b="1" dirty="0"/>
          </a:p>
        </p:txBody>
      </p:sp>
      <p:pic>
        <p:nvPicPr>
          <p:cNvPr id="5" name="Immagine 4" descr="famigli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63" y="5734066"/>
            <a:ext cx="2144943" cy="10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2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modello di analisi di riferimento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558" y="6155604"/>
            <a:ext cx="91226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Due variabili: risorse economiche e risorse di rete. Come possono i servizi contribuire alla mobilità tra i quadranti verso la qualità di vita?  </a:t>
            </a:r>
            <a:endParaRPr lang="it-IT" sz="160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952500" y="4002286"/>
            <a:ext cx="6252054" cy="0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215529" y="2029210"/>
            <a:ext cx="11201" cy="42043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060305" y="1659878"/>
            <a:ext cx="209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Risorse economiche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330302" y="3632954"/>
            <a:ext cx="155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Risorse di rete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624917" y="2555501"/>
            <a:ext cx="26340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FFFF"/>
                </a:solidFill>
              </a:rPr>
              <a:t>FAMIGLIE RISORSE/RIFERIMENTO</a:t>
            </a:r>
          </a:p>
          <a:p>
            <a:r>
              <a:rPr lang="it-IT" sz="1400" dirty="0" smtClean="0">
                <a:solidFill>
                  <a:srgbClr val="FFFFFF"/>
                </a:solidFill>
              </a:rPr>
              <a:t>FACILITATRICI DI INCLUSIONE</a:t>
            </a:r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20511" y="2814138"/>
            <a:ext cx="189306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FAMIGLIE VULNERABILI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DI </a:t>
            </a:r>
            <a:r>
              <a:rPr lang="it-IT" sz="1400" dirty="0" smtClean="0">
                <a:solidFill>
                  <a:srgbClr val="FFFFFF"/>
                </a:solidFill>
              </a:rPr>
              <a:t>FRONTE ALLE CRISI</a:t>
            </a:r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738638" y="4920678"/>
            <a:ext cx="2116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FAMIGLIE IN MOVIMENTO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225671" y="4766789"/>
            <a:ext cx="2865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FAMIGLIE FUORIUSCITE DAI CONFINI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DELL’INCLUSIONE SOCIALE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5894917" y="2169583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</a:t>
            </a:r>
            <a:endParaRPr lang="it-IT" dirty="0"/>
          </a:p>
        </p:txBody>
      </p:sp>
      <p:sp>
        <p:nvSpPr>
          <p:cNvPr id="34" name="Più 33"/>
          <p:cNvSpPr/>
          <p:nvPr/>
        </p:nvSpPr>
        <p:spPr>
          <a:xfrm>
            <a:off x="4226730" y="2169583"/>
            <a:ext cx="302938" cy="20234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Più 34"/>
          <p:cNvSpPr/>
          <p:nvPr/>
        </p:nvSpPr>
        <p:spPr>
          <a:xfrm>
            <a:off x="6606979" y="3632954"/>
            <a:ext cx="378022" cy="27381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Meno 35"/>
          <p:cNvSpPr/>
          <p:nvPr/>
        </p:nvSpPr>
        <p:spPr>
          <a:xfrm>
            <a:off x="856590" y="3632953"/>
            <a:ext cx="369081" cy="452213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Meno 36"/>
          <p:cNvSpPr/>
          <p:nvPr/>
        </p:nvSpPr>
        <p:spPr>
          <a:xfrm>
            <a:off x="4306057" y="5861795"/>
            <a:ext cx="318860" cy="403538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sinistra 37"/>
          <p:cNvSpPr/>
          <p:nvPr/>
        </p:nvSpPr>
        <p:spPr>
          <a:xfrm rot="18938805">
            <a:off x="2270083" y="2257407"/>
            <a:ext cx="787183" cy="329563"/>
          </a:xfrm>
          <a:prstGeom prst="leftArrow">
            <a:avLst>
              <a:gd name="adj1" fmla="val 37019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70469" y="5587252"/>
            <a:ext cx="3769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(adattato da Mazzoli 2009; Dodi 2017)</a:t>
            </a:r>
            <a:endParaRPr lang="it-IT" dirty="0"/>
          </a:p>
          <a:p>
            <a:endParaRPr lang="it-IT" dirty="0"/>
          </a:p>
        </p:txBody>
      </p:sp>
      <p:pic>
        <p:nvPicPr>
          <p:cNvPr id="19" name="Immagine 18" descr="famigli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83" y="1203259"/>
            <a:ext cx="2144943" cy="10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9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7-10-15 alle 11.2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1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amigli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78" y="5981490"/>
            <a:ext cx="1814891" cy="87651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167" y="274638"/>
            <a:ext cx="8892101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Le categorie emerse dall’indagine </a:t>
            </a:r>
            <a:r>
              <a:rPr lang="it-IT" sz="3600" dirty="0" err="1" smtClean="0">
                <a:solidFill>
                  <a:srgbClr val="FF0000"/>
                </a:solidFill>
              </a:rPr>
              <a:t>Delphi</a:t>
            </a:r>
            <a:r>
              <a:rPr lang="it-IT" sz="3600" dirty="0" smtClean="0">
                <a:solidFill>
                  <a:srgbClr val="FF0000"/>
                </a:solidFill>
              </a:rPr>
              <a:t> nell’indagine di sfondo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167" y="1320358"/>
            <a:ext cx="8892102" cy="534714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I cambiamenti </a:t>
            </a:r>
            <a:r>
              <a:rPr lang="it-IT" dirty="0" smtClean="0"/>
              <a:t>(demografici, economici, tecnologici, culturali, valoriali, nel mercato del lavoro)</a:t>
            </a:r>
          </a:p>
          <a:p>
            <a:pPr marL="0" indent="0">
              <a:buNone/>
            </a:pPr>
            <a:r>
              <a:rPr lang="it-IT" b="1" dirty="0" smtClean="0"/>
              <a:t>I protagonisti </a:t>
            </a:r>
            <a:r>
              <a:rPr lang="it-IT" dirty="0" smtClean="0"/>
              <a:t>(nuovi rapporti di potere tra generi e generazioni, i padri, gli adolescenti, i figli che rimangono o tornano nella casa dei genitori, gli anziani, le nuove famiglie)</a:t>
            </a:r>
          </a:p>
          <a:p>
            <a:pPr marL="0" indent="0">
              <a:buNone/>
            </a:pPr>
            <a:r>
              <a:rPr lang="it-IT" b="1" dirty="0" smtClean="0"/>
              <a:t>La conflittualità </a:t>
            </a:r>
            <a:r>
              <a:rPr lang="it-IT" dirty="0" smtClean="0"/>
              <a:t>(incapacità di negoziare nuove forme di convivenza di fronte alle pressioni interne ed esterne, autorevolezza genitoriale, competenze educative, conflitti che travolgono i più deboli, la dimensione economica del conflitto)</a:t>
            </a:r>
          </a:p>
          <a:p>
            <a:pPr marL="0" indent="0">
              <a:buNone/>
            </a:pPr>
            <a:r>
              <a:rPr lang="it-IT" b="1" dirty="0" smtClean="0"/>
              <a:t>La gestione delle emozioni </a:t>
            </a:r>
            <a:r>
              <a:rPr lang="it-IT" dirty="0" smtClean="0"/>
              <a:t>(le competenze relazionali, l’intelligenza emotiva, i linguaggi diversi tra le generazioni e le culture, l’instabilità affettiva, superficialità ed egoismo, fragilità degli adolescenti)</a:t>
            </a:r>
          </a:p>
          <a:p>
            <a:pPr marL="0" indent="0">
              <a:buNone/>
            </a:pPr>
            <a:r>
              <a:rPr lang="it-IT" dirty="0" smtClean="0"/>
              <a:t>I</a:t>
            </a:r>
            <a:r>
              <a:rPr lang="it-IT" b="1" dirty="0" smtClean="0"/>
              <a:t>l disorientamento </a:t>
            </a:r>
            <a:r>
              <a:rPr lang="it-IT" dirty="0" smtClean="0"/>
              <a:t>(la mancanza di punti e modelli di riferimento, l’incertezza, la sfiducia)</a:t>
            </a:r>
          </a:p>
          <a:p>
            <a:pPr marL="0" indent="0">
              <a:buNone/>
            </a:pPr>
            <a:r>
              <a:rPr lang="it-IT" b="1" dirty="0" smtClean="0"/>
              <a:t>La pluri-</a:t>
            </a:r>
            <a:r>
              <a:rPr lang="it-IT" b="1" dirty="0" err="1" smtClean="0"/>
              <a:t>culturalità</a:t>
            </a:r>
            <a:r>
              <a:rPr lang="it-IT" b="1" dirty="0" smtClean="0"/>
              <a:t> </a:t>
            </a:r>
            <a:r>
              <a:rPr lang="it-IT" dirty="0" smtClean="0"/>
              <a:t>(identità multiple, stili genitoriali, seconde generazioni, paura delle differenze, la dialettica tra tornare e restare, la scuola come spazio di tolleranza, il lavoro come integrazione)</a:t>
            </a:r>
          </a:p>
          <a:p>
            <a:pPr marL="0" indent="0">
              <a:buNone/>
            </a:pPr>
            <a:r>
              <a:rPr lang="it-IT" b="1" dirty="0" smtClean="0"/>
              <a:t>Le Reti e le relazioni </a:t>
            </a:r>
            <a:r>
              <a:rPr lang="it-IT" dirty="0" smtClean="0"/>
              <a:t>(resilienza, reciprocità, costruire comunità solidale, alleanza tra famiglie, cittadinanza attiva, prevenire l’isolamento, alienazione parentale, rete pubblico-privato)</a:t>
            </a:r>
          </a:p>
          <a:p>
            <a:pPr marL="0" indent="0">
              <a:buNone/>
            </a:pPr>
            <a:r>
              <a:rPr lang="it-IT" b="1" dirty="0" smtClean="0"/>
              <a:t>La gestione del tempo </a:t>
            </a:r>
            <a:r>
              <a:rPr lang="it-IT" dirty="0" smtClean="0"/>
              <a:t>(per sé, per il compagno/a, per i figli, conciliazione con il lavoro, i tempi della cura, i tempi di qualità per stare insieme e per l’ascolto profondo, i tempi dei servizi)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545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</TotalTime>
  <Words>1159</Words>
  <Application>Microsoft Macintosh PowerPoint</Application>
  <PresentationFormat>Presentazione su schermo (4:3)</PresentationFormat>
  <Paragraphs>140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FAMIGLIE CHE CAMBIANO: RISORSE E BISOGNI ATTRAVERSO LE GENERAZIONI UNA RICERCA INTERVENTO</vt:lpstr>
      <vt:lpstr>Obiettivi dell’incontro di oggi</vt:lpstr>
      <vt:lpstr>LA METODOLOGIA DI RICERCA E GLI STRUMENTI UTILIZZATI</vt:lpstr>
      <vt:lpstr>Metodologia di ricerca adottata</vt:lpstr>
      <vt:lpstr>Le tecniche quanti-qualitative Indagine di sfondo</vt:lpstr>
      <vt:lpstr>Le tecniche quanti-qualitative Fase di verifica</vt:lpstr>
      <vt:lpstr>Il modello di analisi di riferimento</vt:lpstr>
      <vt:lpstr>Presentazione di PowerPoint</vt:lpstr>
      <vt:lpstr>Le categorie emerse dall’indagine Delphi nell’indagine di sfondo</vt:lpstr>
      <vt:lpstr>Quanto si conoscono i Servizi</vt:lpstr>
      <vt:lpstr>La rete dei servizi nell’indagine in profondità</vt:lpstr>
      <vt:lpstr>I Servizi più conosciuti</vt:lpstr>
      <vt:lpstr>I servizi considerati più necessari dalle famiglie intervistate</vt:lpstr>
      <vt:lpstr>Come coinvolgere ed informare.  Che cosa ci dicono i cittadini</vt:lpstr>
      <vt:lpstr>PROSSIMI PASSI?</vt:lpstr>
    </vt:vector>
  </TitlesOfParts>
  <Company>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FAMIGLIE CHE CAMBIANO: RISORSE E BISOGNI ATTRAVERSO LE GENERAZIONI UNA RICERCA AZIONE PARTECIPATIVA NEL COMUNE DELLA SPEZIA</dc:title>
  <dc:creator>_ _</dc:creator>
  <cp:lastModifiedBy>_ _</cp:lastModifiedBy>
  <cp:revision>36</cp:revision>
  <dcterms:created xsi:type="dcterms:W3CDTF">2017-10-14T06:40:57Z</dcterms:created>
  <dcterms:modified xsi:type="dcterms:W3CDTF">2017-11-13T05:47:04Z</dcterms:modified>
</cp:coreProperties>
</file>